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9" r:id="rId1"/>
  </p:sldMasterIdLst>
  <p:notesMasterIdLst>
    <p:notesMasterId r:id="rId13"/>
  </p:notesMasterIdLst>
  <p:handoutMasterIdLst>
    <p:handoutMasterId r:id="rId14"/>
  </p:handoutMasterIdLst>
  <p:sldIdLst>
    <p:sldId id="256" r:id="rId2"/>
    <p:sldId id="264" r:id="rId3"/>
    <p:sldId id="265" r:id="rId4"/>
    <p:sldId id="266" r:id="rId5"/>
    <p:sldId id="267" r:id="rId6"/>
    <p:sldId id="270" r:id="rId7"/>
    <p:sldId id="269" r:id="rId8"/>
    <p:sldId id="271" r:id="rId9"/>
    <p:sldId id="272" r:id="rId10"/>
    <p:sldId id="274" r:id="rId11"/>
    <p:sldId id="27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11" autoAdjust="0"/>
    <p:restoredTop sz="57082" autoAdjust="0"/>
  </p:normalViewPr>
  <p:slideViewPr>
    <p:cSldViewPr snapToGrid="0" snapToObjects="1">
      <p:cViewPr>
        <p:scale>
          <a:sx n="85" d="100"/>
          <a:sy n="85" d="100"/>
        </p:scale>
        <p:origin x="-680"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9" d="100"/>
          <a:sy n="79" d="100"/>
        </p:scale>
        <p:origin x="-3192"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B0DAFA-5F2A-4248-996A-F835430C4A90}" type="datetimeFigureOut">
              <a:rPr lang="en-US" smtClean="0"/>
              <a:t>24/09/2013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810A5C-FBE1-4043-BD61-2EEE08385F0D}" type="slidenum">
              <a:rPr lang="en-US" smtClean="0"/>
              <a:t>‹#›</a:t>
            </a:fld>
            <a:endParaRPr lang="en-US"/>
          </a:p>
        </p:txBody>
      </p:sp>
    </p:spTree>
    <p:extLst>
      <p:ext uri="{BB962C8B-B14F-4D97-AF65-F5344CB8AC3E}">
        <p14:creationId xmlns:p14="http://schemas.microsoft.com/office/powerpoint/2010/main" val="2077043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02107F-6B22-2641-84AD-408C0A3EB201}" type="datetimeFigureOut">
              <a:rPr lang="en-US" smtClean="0"/>
              <a:t>24/09/2013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A3FF83-5A19-7846-9301-2F9809901F12}" type="slidenum">
              <a:rPr lang="en-US" smtClean="0"/>
              <a:t>‹#›</a:t>
            </a:fld>
            <a:endParaRPr lang="en-US"/>
          </a:p>
        </p:txBody>
      </p:sp>
    </p:spTree>
    <p:extLst>
      <p:ext uri="{BB962C8B-B14F-4D97-AF65-F5344CB8AC3E}">
        <p14:creationId xmlns:p14="http://schemas.microsoft.com/office/powerpoint/2010/main" val="42621578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www.bristol.gov.uk/sites/default/files/documents/community_and_safety/equality_and_diversity/BlackHistory%202012.pdf"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sustainedtheatre.org.uk/"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Look at diversity – or lack of it – in the arts.</a:t>
            </a:r>
          </a:p>
          <a:p>
            <a:endParaRPr lang="en-US" baseline="0" dirty="0" smtClean="0"/>
          </a:p>
          <a:p>
            <a:r>
              <a:rPr lang="en-US" baseline="0" dirty="0" smtClean="0"/>
              <a:t>Diversity – an umbrella term – age, gender, sexuality, background, disability. </a:t>
            </a:r>
          </a:p>
          <a:p>
            <a:endParaRPr lang="en-US" baseline="0" dirty="0" smtClean="0"/>
          </a:p>
          <a:p>
            <a:r>
              <a:rPr lang="en-US" baseline="0" dirty="0" smtClean="0"/>
              <a:t>Focus on race and ethnicity, specifically the under representation of Black and Ethnic Minorities or BME people in the arts and creative industries. Talk about why there are still barriers to creativity and participation for BME individuals and </a:t>
            </a:r>
            <a:r>
              <a:rPr lang="en-US" baseline="0" dirty="0" err="1" smtClean="0"/>
              <a:t>organisations</a:t>
            </a:r>
            <a:r>
              <a:rPr lang="en-US" baseline="0" dirty="0" smtClean="0"/>
              <a:t> in this sector and what can we do to change this.</a:t>
            </a:r>
          </a:p>
          <a:p>
            <a:endParaRPr lang="en-US" baseline="0" dirty="0" smtClean="0"/>
          </a:p>
          <a:p>
            <a:r>
              <a:rPr lang="en-US" baseline="0" dirty="0" smtClean="0"/>
              <a:t>Like to start with a quote from </a:t>
            </a:r>
            <a:r>
              <a:rPr lang="en-US" sz="1200" dirty="0" smtClean="0"/>
              <a:t>Sir Brian McMaster’s 2008 report to the Department of Culture, Media and Sport into excellence in the arts</a:t>
            </a:r>
            <a:r>
              <a:rPr lang="en-US" sz="1200" baseline="0" dirty="0" smtClean="0"/>
              <a:t> which for me eloquently sums up the situation.</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07A3FF83-5A19-7846-9301-2F9809901F12}" type="slidenum">
              <a:rPr lang="en-US" smtClean="0"/>
              <a:t>1</a:t>
            </a:fld>
            <a:endParaRPr lang="en-US"/>
          </a:p>
        </p:txBody>
      </p:sp>
    </p:spTree>
    <p:extLst>
      <p:ext uri="{BB962C8B-B14F-4D97-AF65-F5344CB8AC3E}">
        <p14:creationId xmlns:p14="http://schemas.microsoft.com/office/powerpoint/2010/main" val="2407915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A3FF83-5A19-7846-9301-2F9809901F12}" type="slidenum">
              <a:rPr lang="en-US" smtClean="0"/>
              <a:t>10</a:t>
            </a:fld>
            <a:endParaRPr lang="en-US"/>
          </a:p>
        </p:txBody>
      </p:sp>
    </p:spTree>
    <p:extLst>
      <p:ext uri="{BB962C8B-B14F-4D97-AF65-F5344CB8AC3E}">
        <p14:creationId xmlns:p14="http://schemas.microsoft.com/office/powerpoint/2010/main" val="3487603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A3FF83-5A19-7846-9301-2F9809901F12}" type="slidenum">
              <a:rPr lang="en-US" smtClean="0"/>
              <a:t>11</a:t>
            </a:fld>
            <a:endParaRPr lang="en-US"/>
          </a:p>
        </p:txBody>
      </p:sp>
    </p:spTree>
    <p:extLst>
      <p:ext uri="{BB962C8B-B14F-4D97-AF65-F5344CB8AC3E}">
        <p14:creationId xmlns:p14="http://schemas.microsoft.com/office/powerpoint/2010/main" val="4052424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Talking about BME artists and creative industry</a:t>
            </a:r>
            <a:r>
              <a:rPr lang="en-US" baseline="0" dirty="0" smtClean="0"/>
              <a:t> workers, he </a:t>
            </a:r>
            <a:r>
              <a:rPr lang="en-US" dirty="0" smtClean="0"/>
              <a:t>says</a:t>
            </a:r>
            <a:r>
              <a:rPr lang="en-US" baseline="0" dirty="0" smtClean="0"/>
              <a:t>: Quote</a:t>
            </a:r>
          </a:p>
          <a:p>
            <a:endParaRPr lang="en-US" baseline="0" dirty="0" smtClean="0"/>
          </a:p>
          <a:p>
            <a:r>
              <a:rPr lang="en-US" baseline="0" dirty="0" smtClean="0"/>
              <a:t>So what’s the actual situation then? </a:t>
            </a:r>
            <a:endParaRPr lang="en-US" dirty="0"/>
          </a:p>
        </p:txBody>
      </p:sp>
      <p:sp>
        <p:nvSpPr>
          <p:cNvPr id="4" name="Slide Number Placeholder 3"/>
          <p:cNvSpPr>
            <a:spLocks noGrp="1"/>
          </p:cNvSpPr>
          <p:nvPr>
            <p:ph type="sldNum" sz="quarter" idx="10"/>
          </p:nvPr>
        </p:nvSpPr>
        <p:spPr/>
        <p:txBody>
          <a:bodyPr/>
          <a:lstStyle/>
          <a:p>
            <a:fld id="{07A3FF83-5A19-7846-9301-2F9809901F12}" type="slidenum">
              <a:rPr lang="en-US" smtClean="0"/>
              <a:t>2</a:t>
            </a:fld>
            <a:endParaRPr lang="en-US"/>
          </a:p>
        </p:txBody>
      </p:sp>
    </p:spTree>
    <p:extLst>
      <p:ext uri="{BB962C8B-B14F-4D97-AF65-F5344CB8AC3E}">
        <p14:creationId xmlns:p14="http://schemas.microsoft.com/office/powerpoint/2010/main" val="437243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Stats</a:t>
            </a:r>
          </a:p>
          <a:p>
            <a:endParaRPr lang="en-US" dirty="0" smtClean="0"/>
          </a:p>
          <a:p>
            <a:r>
              <a:rPr lang="en-US" dirty="0" smtClean="0"/>
              <a:t>What’s the Arts Council done about it? Taken various measures starting with their </a:t>
            </a:r>
            <a:r>
              <a:rPr lang="en-US" baseline="0" dirty="0" smtClean="0"/>
              <a:t>first Race Equality Scheme in 2004–07 which aimed to push a wider equality agenda and ultimately involve more BMEs in arts – but – surprisingly - its cultural workforce remains 93% white (guardian article – original source?).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07A3FF83-5A19-7846-9301-2F9809901F12}" type="slidenum">
              <a:rPr lang="en-US" smtClean="0"/>
              <a:t>3</a:t>
            </a:fld>
            <a:endParaRPr lang="en-US"/>
          </a:p>
        </p:txBody>
      </p:sp>
    </p:spTree>
    <p:extLst>
      <p:ext uri="{BB962C8B-B14F-4D97-AF65-F5344CB8AC3E}">
        <p14:creationId xmlns:p14="http://schemas.microsoft.com/office/powerpoint/2010/main" val="924886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is the current situation like this??</a:t>
            </a:r>
          </a:p>
          <a:p>
            <a:endParaRPr lang="en-US" dirty="0" smtClean="0"/>
          </a:p>
          <a:p>
            <a:r>
              <a:rPr lang="en-US" dirty="0" smtClean="0"/>
              <a:t>Largely down to access: </a:t>
            </a:r>
          </a:p>
          <a:p>
            <a:endParaRPr lang="en-US" dirty="0" smtClean="0"/>
          </a:p>
          <a:p>
            <a:r>
              <a:rPr lang="en-US" dirty="0" smtClean="0"/>
              <a:t>In 2010 Arts Council England commissioned a report by</a:t>
            </a:r>
            <a:r>
              <a:rPr lang="en-US" baseline="0" dirty="0" smtClean="0"/>
              <a:t> </a:t>
            </a:r>
            <a:r>
              <a:rPr lang="en-US" dirty="0" smtClean="0"/>
              <a:t>New Deal of the Mind</a:t>
            </a:r>
            <a:r>
              <a:rPr lang="en-US" baseline="0" dirty="0" smtClean="0"/>
              <a:t> which found that e</a:t>
            </a:r>
            <a:r>
              <a:rPr lang="en-US" dirty="0" smtClean="0"/>
              <a:t>ntry into the profession is largely confined to those who can afford unpaid internships or who have access to those in a position to get them into work</a:t>
            </a:r>
            <a:r>
              <a:rPr lang="en-US" baseline="0" dirty="0" smtClean="0"/>
              <a:t> -</a:t>
            </a:r>
            <a:endParaRPr lang="en-US" dirty="0" smtClean="0"/>
          </a:p>
          <a:p>
            <a:endParaRPr lang="en-US" dirty="0" smtClean="0"/>
          </a:p>
          <a:p>
            <a:r>
              <a:rPr lang="en-US" dirty="0" smtClean="0"/>
              <a:t>Whilst</a:t>
            </a:r>
            <a:r>
              <a:rPr lang="en-US" baseline="0" dirty="0" smtClean="0"/>
              <a:t> t</a:t>
            </a:r>
            <a:r>
              <a:rPr lang="en-US" dirty="0" smtClean="0"/>
              <a:t>he Arts Group (a student pressure body) found that 80% of creative industry jobs are still secured through closed networks which</a:t>
            </a:r>
            <a:r>
              <a:rPr lang="en-US" baseline="0" dirty="0" smtClean="0"/>
              <a:t> it says are </a:t>
            </a:r>
            <a:r>
              <a:rPr lang="en-US" dirty="0" smtClean="0"/>
              <a:t>dominated by the middle class. </a:t>
            </a:r>
          </a:p>
          <a:p>
            <a:endParaRPr lang="en-US" dirty="0" smtClean="0"/>
          </a:p>
          <a:p>
            <a:r>
              <a:rPr lang="en-US" dirty="0" smtClean="0"/>
              <a:t>BME STATS ON POVERTY IN BME </a:t>
            </a:r>
            <a:r>
              <a:rPr lang="en-US" dirty="0" smtClean="0"/>
              <a:t>FAMILIES</a:t>
            </a:r>
          </a:p>
          <a:p>
            <a:r>
              <a:rPr lang="en-US" sz="1200" kern="1200" dirty="0" smtClean="0">
                <a:solidFill>
                  <a:schemeClr val="tx1"/>
                </a:solidFill>
                <a:latin typeface="+mn-lt"/>
                <a:ea typeface="+mn-ea"/>
                <a:cs typeface="+mn-cs"/>
              </a:rPr>
              <a:t>Throughout the UK, people from BME groups are much more likely to be in poverty (with an income of less than 60 per cent of the median household income) than white British people. </a:t>
            </a:r>
          </a:p>
          <a:p>
            <a:r>
              <a:rPr lang="en-US" sz="1200" kern="1200" dirty="0" smtClean="0">
                <a:solidFill>
                  <a:schemeClr val="tx1"/>
                </a:solidFill>
                <a:latin typeface="+mn-lt"/>
                <a:ea typeface="+mn-ea"/>
                <a:cs typeface="+mn-cs"/>
              </a:rPr>
              <a:t>In 2010, nearly three-quarters of 7-year-old Pakistani and Bangladeshi children and just over half of those black children of the same age were living in poverty.  About one in four white 7-year-olds were classed as living in poverty.</a:t>
            </a:r>
          </a:p>
          <a:p>
            <a:endParaRPr lang="en-US" dirty="0" smtClean="0"/>
          </a:p>
        </p:txBody>
      </p:sp>
      <p:sp>
        <p:nvSpPr>
          <p:cNvPr id="4" name="Slide Number Placeholder 3"/>
          <p:cNvSpPr>
            <a:spLocks noGrp="1"/>
          </p:cNvSpPr>
          <p:nvPr>
            <p:ph type="sldNum" sz="quarter" idx="10"/>
          </p:nvPr>
        </p:nvSpPr>
        <p:spPr/>
        <p:txBody>
          <a:bodyPr/>
          <a:lstStyle/>
          <a:p>
            <a:fld id="{07A3FF83-5A19-7846-9301-2F9809901F12}" type="slidenum">
              <a:rPr lang="en-US" smtClean="0"/>
              <a:t>4</a:t>
            </a:fld>
            <a:endParaRPr lang="en-US"/>
          </a:p>
        </p:txBody>
      </p:sp>
    </p:spTree>
    <p:extLst>
      <p:ext uri="{BB962C8B-B14F-4D97-AF65-F5344CB8AC3E}">
        <p14:creationId xmlns:p14="http://schemas.microsoft.com/office/powerpoint/2010/main" val="2880894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are the implications for the creative industries</a:t>
            </a:r>
            <a:r>
              <a:rPr lang="en-US" baseline="0" dirty="0" smtClean="0"/>
              <a:t> and arts in this country?</a:t>
            </a:r>
          </a:p>
          <a:p>
            <a:endParaRPr lang="en-US" baseline="0" dirty="0" smtClean="0"/>
          </a:p>
          <a:p>
            <a:r>
              <a:rPr lang="en-US" baseline="0" dirty="0" smtClean="0"/>
              <a:t>Apart from the sector being unequal in terms of the demographic which it promotes – gives access to -</a:t>
            </a:r>
          </a:p>
          <a:p>
            <a:endParaRPr lang="en-US" baseline="0" dirty="0" smtClean="0"/>
          </a:p>
          <a:p>
            <a:r>
              <a:rPr lang="en-US" baseline="0" dirty="0" smtClean="0"/>
              <a:t>If people are being hired for who they know – what about getting in the real talent? What state does that leave our industry in?</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In my opinion diversity or a range of stimuli / mixing of ideas is inherently linked to creativity so a greater pool of more diverse people equals more opportunities for more varied collaboration. </a:t>
            </a:r>
          </a:p>
          <a:p>
            <a:endParaRPr lang="en-US" baseline="0" dirty="0" smtClean="0"/>
          </a:p>
          <a:p>
            <a:r>
              <a:rPr lang="en-US" baseline="0" dirty="0" smtClean="0"/>
              <a:t>Furthermore - by their exclusion, BMEs living in this country are not able to contribute to the development of these industries, which in turn puts the brake on the sector reaching their fullest development.</a:t>
            </a:r>
          </a:p>
        </p:txBody>
      </p:sp>
      <p:sp>
        <p:nvSpPr>
          <p:cNvPr id="4" name="Slide Number Placeholder 3"/>
          <p:cNvSpPr>
            <a:spLocks noGrp="1"/>
          </p:cNvSpPr>
          <p:nvPr>
            <p:ph type="sldNum" sz="quarter" idx="10"/>
          </p:nvPr>
        </p:nvSpPr>
        <p:spPr/>
        <p:txBody>
          <a:bodyPr/>
          <a:lstStyle/>
          <a:p>
            <a:fld id="{07A3FF83-5A19-7846-9301-2F9809901F12}" type="slidenum">
              <a:rPr lang="en-US" smtClean="0"/>
              <a:t>5</a:t>
            </a:fld>
            <a:endParaRPr lang="en-US"/>
          </a:p>
        </p:txBody>
      </p:sp>
    </p:spTree>
    <p:extLst>
      <p:ext uri="{BB962C8B-B14F-4D97-AF65-F5344CB8AC3E}">
        <p14:creationId xmlns:p14="http://schemas.microsoft.com/office/powerpoint/2010/main" val="1963587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could we do</a:t>
            </a:r>
            <a:r>
              <a:rPr lang="en-US" baseline="0" dirty="0" smtClean="0"/>
              <a:t> – or what should be done to remedy this?</a:t>
            </a:r>
          </a:p>
          <a:p>
            <a:endParaRPr lang="en-US" baseline="0" dirty="0" smtClean="0"/>
          </a:p>
          <a:p>
            <a:pPr marL="171450" indent="-171450">
              <a:buFontTx/>
              <a:buChar char="-"/>
            </a:pPr>
            <a:r>
              <a:rPr lang="en-US" baseline="0" dirty="0" smtClean="0"/>
              <a:t>Starting with young children, its about giving them positive experiences of the arts and creative industries – getting them to engage and also come into contact with potential role models who can inspire them to give it a go.</a:t>
            </a:r>
          </a:p>
          <a:p>
            <a:pPr marL="171450" indent="-171450">
              <a:buFontTx/>
              <a:buChar char="-"/>
            </a:pPr>
            <a:r>
              <a:rPr lang="en-US" baseline="0" dirty="0" smtClean="0"/>
              <a:t>More training and apprenticeships for BME and other under-represented groups as well as helping individuals who would like to enter meaningful internships.</a:t>
            </a:r>
          </a:p>
          <a:p>
            <a:pPr marL="171450" indent="-171450">
              <a:buFontTx/>
              <a:buChar char="-"/>
            </a:pPr>
            <a:r>
              <a:rPr lang="en-US" baseline="0" dirty="0" smtClean="0"/>
              <a:t>Employers need to make a </a:t>
            </a:r>
            <a:r>
              <a:rPr lang="en-US" dirty="0" smtClean="0"/>
              <a:t>greater commitment to equal </a:t>
            </a:r>
            <a:r>
              <a:rPr lang="en-US" dirty="0" err="1" smtClean="0"/>
              <a:t>opportunites</a:t>
            </a:r>
            <a:r>
              <a:rPr lang="en-US" dirty="0" smtClean="0"/>
              <a:t> when selecting staff.</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dirty="0" smtClean="0"/>
              <a:t>Arts Council measures – they ask those</a:t>
            </a:r>
            <a:r>
              <a:rPr lang="en-US" baseline="0" dirty="0" smtClean="0"/>
              <a:t> funded with them to share resources and knowledge with under-represented groups.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But its not all doom and gloom – and lots of people are doing a great job at promoting BME involvement in the arts – if we look to Bristol in particular: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07A3FF83-5A19-7846-9301-2F9809901F12}" type="slidenum">
              <a:rPr lang="en-US" smtClean="0"/>
              <a:t>6</a:t>
            </a:fld>
            <a:endParaRPr lang="en-US"/>
          </a:p>
        </p:txBody>
      </p:sp>
    </p:spTree>
    <p:extLst>
      <p:ext uri="{BB962C8B-B14F-4D97-AF65-F5344CB8AC3E}">
        <p14:creationId xmlns:p14="http://schemas.microsoft.com/office/powerpoint/2010/main" val="3129035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http://www.bristol.gov.uk/sites/default/files/documents/community_and_safety/equality_and_diversity/BlackHistory%202012.pdf</a:t>
            </a:r>
            <a:endParaRPr lang="en-US" dirty="0" smtClean="0"/>
          </a:p>
          <a:p>
            <a:r>
              <a:rPr lang="en-US" dirty="0" smtClean="0"/>
              <a:t>Watershed </a:t>
            </a:r>
            <a:r>
              <a:rPr lang="en-US" dirty="0" smtClean="0">
                <a:sym typeface="Wingdings"/>
              </a:rPr>
              <a:t>‘s Black History Month events – films, talks, music</a:t>
            </a:r>
          </a:p>
          <a:p>
            <a:r>
              <a:rPr lang="en-US" dirty="0" smtClean="0"/>
              <a:t>Yardstick, a new and innovative, national </a:t>
            </a:r>
            <a:r>
              <a:rPr lang="en-US" dirty="0" err="1" smtClean="0"/>
              <a:t>programme</a:t>
            </a:r>
            <a:r>
              <a:rPr lang="en-US" dirty="0" smtClean="0"/>
              <a:t> of African Diaspora author events, is coming to local libraries thanks to generous support from Arts Council England through its Grants for the Arts.</a:t>
            </a:r>
          </a:p>
          <a:p>
            <a:r>
              <a:rPr lang="en-US" dirty="0" smtClean="0"/>
              <a:t>Bristol Libraries and Bath and North East Somerset Library Service are working together with the Yardstick </a:t>
            </a:r>
            <a:r>
              <a:rPr lang="en-US" dirty="0" err="1" smtClean="0"/>
              <a:t>programme</a:t>
            </a:r>
            <a:r>
              <a:rPr lang="en-US" dirty="0" smtClean="0"/>
              <a:t> to diversify audiences for literary events and to further support the professional development of Black &amp; Minority Ethnic writers. This local initiative will take place in a year when both Jamaica and Trinidad and Tobago will be celebrating 50 years of independence</a:t>
            </a:r>
            <a:endParaRPr lang="en-US" dirty="0" smtClean="0">
              <a:sym typeface="Wingdings"/>
            </a:endParaRPr>
          </a:p>
          <a:p>
            <a:r>
              <a:rPr lang="en-US" dirty="0" err="1" smtClean="0">
                <a:sym typeface="Wingdings"/>
              </a:rPr>
              <a:t>Afrika</a:t>
            </a:r>
            <a:r>
              <a:rPr lang="en-US" dirty="0" smtClean="0">
                <a:sym typeface="Wingdings"/>
              </a:rPr>
              <a:t> Eye</a:t>
            </a:r>
          </a:p>
          <a:p>
            <a:r>
              <a:rPr lang="en-US" dirty="0" err="1" smtClean="0">
                <a:sym typeface="Wingdings"/>
              </a:rPr>
              <a:t>Ujima</a:t>
            </a:r>
            <a:endParaRPr lang="en-US" dirty="0" smtClean="0">
              <a:sym typeface="Wingdings"/>
            </a:endParaRPr>
          </a:p>
          <a:p>
            <a:r>
              <a:rPr lang="en-US" b="1" dirty="0" smtClean="0"/>
              <a:t>Welcome to YARDSTICK 2013, a festival of some of the best-established and emerging authors from across the English-speaking, African </a:t>
            </a:r>
            <a:r>
              <a:rPr lang="en-US" b="1" dirty="0" err="1" smtClean="0"/>
              <a:t>Diaspora.</a:t>
            </a:r>
            <a:r>
              <a:rPr lang="en-US" dirty="0" err="1" smtClean="0"/>
              <a:t>This</a:t>
            </a:r>
            <a:r>
              <a:rPr lang="en-US" dirty="0" smtClean="0"/>
              <a:t> year we had representation from Jamaica, Kenya, Somalia, Nigeria, DR Congo, South Africa, Uganda, Ghana, Ethiopia, Somalia and Britain. The festival events in Bristol and Bath took place from June 27 to 30.</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7A3FF83-5A19-7846-9301-2F9809901F12}" type="slidenum">
              <a:rPr lang="en-US" smtClean="0"/>
              <a:t>7</a:t>
            </a:fld>
            <a:endParaRPr lang="en-US"/>
          </a:p>
        </p:txBody>
      </p:sp>
    </p:spTree>
    <p:extLst>
      <p:ext uri="{BB962C8B-B14F-4D97-AF65-F5344CB8AC3E}">
        <p14:creationId xmlns:p14="http://schemas.microsoft.com/office/powerpoint/2010/main" val="996272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Aware I’ve just</a:t>
            </a:r>
            <a:r>
              <a:rPr lang="en-US" baseline="0" dirty="0" smtClean="0"/>
              <a:t> scraped the surface – but what I wanted to talk about was how we all should be thinking about how we can m</a:t>
            </a:r>
            <a:r>
              <a:rPr lang="en-US" sz="1200" dirty="0" smtClean="0"/>
              <a:t>ove towards greater equality – remove barriers in the arts world (hierarchical, attitudinal, classist, …) and make diversity central to culture</a:t>
            </a:r>
            <a:r>
              <a:rPr lang="en-US" sz="1200" baseline="0" dirty="0" smtClean="0"/>
              <a:t> – </a:t>
            </a:r>
            <a:r>
              <a:rPr lang="en-US" sz="1200" baseline="0" dirty="0" smtClean="0"/>
              <a:t>not just because </a:t>
            </a:r>
            <a:r>
              <a:rPr lang="en-US" sz="1200" baseline="0" dirty="0" smtClean="0"/>
              <a:t>its right </a:t>
            </a:r>
            <a:r>
              <a:rPr lang="en-US" sz="1200" baseline="0" dirty="0" smtClean="0"/>
              <a:t>but </a:t>
            </a:r>
            <a:r>
              <a:rPr lang="en-US" sz="1200" baseline="0" dirty="0" smtClean="0"/>
              <a:t>because it </a:t>
            </a:r>
            <a:r>
              <a:rPr lang="en-US" baseline="0" dirty="0" smtClean="0"/>
              <a:t>has to be done for the the future of our creative industries in this country…</a:t>
            </a:r>
            <a:endParaRPr lang="en-US" sz="1200" dirty="0" smtClean="0"/>
          </a:p>
          <a:p>
            <a:endParaRPr lang="en-US" sz="1200" dirty="0" smtClean="0"/>
          </a:p>
          <a:p>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Not an acceptable, or indeed pragmatic situation as the UK  with a rapidly expanding creative economy (estimated to outstrip the financial services sector by 2013) moves "</a:t>
            </a:r>
            <a:r>
              <a:rPr lang="en-US" i="1" dirty="0" smtClean="0"/>
              <a:t>from having a strong creative sector to becoming 'a creative economy', one that depends for its future wellbeing on the ingenuity and innovation of its entrepreneurs and workforce</a:t>
            </a:r>
            <a:r>
              <a:rPr lang="en-US" dirty="0" smtClean="0"/>
              <a:t>". </a:t>
            </a:r>
          </a:p>
          <a:p>
            <a:endParaRPr lang="en-US" sz="1200" dirty="0" smtClean="0"/>
          </a:p>
        </p:txBody>
      </p:sp>
      <p:sp>
        <p:nvSpPr>
          <p:cNvPr id="4" name="Slide Number Placeholder 3"/>
          <p:cNvSpPr>
            <a:spLocks noGrp="1"/>
          </p:cNvSpPr>
          <p:nvPr>
            <p:ph type="sldNum" sz="quarter" idx="10"/>
          </p:nvPr>
        </p:nvSpPr>
        <p:spPr/>
        <p:txBody>
          <a:bodyPr/>
          <a:lstStyle/>
          <a:p>
            <a:fld id="{07A3FF83-5A19-7846-9301-2F9809901F12}" type="slidenum">
              <a:rPr lang="en-US" smtClean="0"/>
              <a:t>8</a:t>
            </a:fld>
            <a:endParaRPr lang="en-US"/>
          </a:p>
        </p:txBody>
      </p:sp>
    </p:spTree>
    <p:extLst>
      <p:ext uri="{BB962C8B-B14F-4D97-AF65-F5344CB8AC3E}">
        <p14:creationId xmlns:p14="http://schemas.microsoft.com/office/powerpoint/2010/main" val="2455256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and w</a:t>
            </a:r>
            <a:r>
              <a:rPr lang="en-US" sz="1200" kern="1200" dirty="0" smtClean="0">
                <a:solidFill>
                  <a:schemeClr val="tx1"/>
                </a:solidFill>
                <a:effectLst/>
                <a:latin typeface="+mn-lt"/>
                <a:ea typeface="+mn-ea"/>
                <a:cs typeface="+mn-cs"/>
              </a:rPr>
              <a:t>hat umbrella groups such as </a:t>
            </a:r>
            <a:r>
              <a:rPr lang="en-US" sz="1200" kern="1200" dirty="0" smtClean="0">
                <a:solidFill>
                  <a:schemeClr val="tx1"/>
                </a:solidFill>
                <a:effectLst/>
                <a:latin typeface="+mn-lt"/>
                <a:ea typeface="+mn-ea"/>
                <a:cs typeface="+mn-cs"/>
                <a:hlinkClick r:id="rId3"/>
              </a:rPr>
              <a:t>Sustained Theatre</a:t>
            </a:r>
            <a:r>
              <a:rPr lang="en-US" sz="1200" kern="1200" dirty="0" smtClean="0">
                <a:solidFill>
                  <a:schemeClr val="tx1"/>
                </a:solidFill>
                <a:effectLst/>
                <a:latin typeface="+mn-lt"/>
                <a:ea typeface="+mn-ea"/>
                <a:cs typeface="+mn-cs"/>
              </a:rPr>
              <a:t> are advocating is that diversity in the arts contributes to the overall cultural health of the nation.</a:t>
            </a:r>
            <a:r>
              <a:rPr lang="en-GB" dirty="0" smtClean="0">
                <a:effectLst/>
              </a:rPr>
              <a:t>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7A3FF83-5A19-7846-9301-2F9809901F12}" type="slidenum">
              <a:rPr lang="en-US" smtClean="0"/>
              <a:t>9</a:t>
            </a:fld>
            <a:endParaRPr lang="en-US"/>
          </a:p>
        </p:txBody>
      </p:sp>
    </p:spTree>
    <p:extLst>
      <p:ext uri="{BB962C8B-B14F-4D97-AF65-F5344CB8AC3E}">
        <p14:creationId xmlns:p14="http://schemas.microsoft.com/office/powerpoint/2010/main" val="4198820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92A56AFB-330E-9F47-86CC-AB02339E137F}" type="datetimeFigureOut">
              <a:rPr lang="en-US" smtClean="0"/>
              <a:t>24/09/2013</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D2E57653-3E58-4892-A7ED-712530ACC68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5" name="Date Placeholder 4"/>
          <p:cNvSpPr>
            <a:spLocks noGrp="1"/>
          </p:cNvSpPr>
          <p:nvPr>
            <p:ph type="dt" sz="half" idx="10"/>
          </p:nvPr>
        </p:nvSpPr>
        <p:spPr/>
        <p:txBody>
          <a:bodyPr/>
          <a:lstStyle/>
          <a:p>
            <a:fld id="{92A56AFB-330E-9F47-86CC-AB02339E137F}" type="datetimeFigureOut">
              <a:rPr lang="en-US" smtClean="0"/>
              <a:t>24/09/2013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95D17-16D8-DD47-ACFB-EC23F2C3FED5}"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92A56AFB-330E-9F47-86CC-AB02339E137F}" type="datetimeFigureOut">
              <a:rPr lang="en-US" smtClean="0"/>
              <a:t>24/09/2013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95D17-16D8-DD47-ACFB-EC23F2C3FED5}"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92A56AFB-330E-9F47-86CC-AB02339E137F}" type="datetimeFigureOut">
              <a:rPr lang="en-US" smtClean="0"/>
              <a:t>24/09/2013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D95D17-16D8-DD47-ACFB-EC23F2C3FED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A56AFB-330E-9F47-86CC-AB02339E137F}" type="datetimeFigureOut">
              <a:rPr lang="en-US" smtClean="0"/>
              <a:t>24/09/2013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D95D17-16D8-DD47-ACFB-EC23F2C3FED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GB"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2A56AFB-330E-9F47-86CC-AB02339E137F}" type="datetimeFigureOut">
              <a:rPr lang="en-US" smtClean="0"/>
              <a:t>24/09/2013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GB"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2A56AFB-330E-9F47-86CC-AB02339E137F}" type="datetimeFigureOut">
              <a:rPr lang="en-US" smtClean="0"/>
              <a:t>24/09/2013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95D17-16D8-DD47-ACFB-EC23F2C3FED5}"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GB"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GB"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GB"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2A56AFB-330E-9F47-86CC-AB02339E137F}" type="datetimeFigureOut">
              <a:rPr lang="en-US" smtClean="0"/>
              <a:t>24/09/2013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95D17-16D8-DD47-ACFB-EC23F2C3FED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GB"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2A56AFB-330E-9F47-86CC-AB02339E137F}" type="datetimeFigureOut">
              <a:rPr lang="en-US" smtClean="0"/>
              <a:t>24/09/2013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95D17-16D8-DD47-ACFB-EC23F2C3FED5}"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GB"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GB"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GB"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2A56AFB-330E-9F47-86CC-AB02339E137F}" type="datetimeFigureOut">
              <a:rPr lang="en-US" smtClean="0"/>
              <a:t>24/09/2013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95D17-16D8-DD47-ACFB-EC23F2C3FED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92A56AFB-330E-9F47-86CC-AB02339E137F}" type="datetimeFigureOut">
              <a:rPr lang="en-US" smtClean="0"/>
              <a:t>24/09/2013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95D17-16D8-DD47-ACFB-EC23F2C3FED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92A56AFB-330E-9F47-86CC-AB02339E137F}" type="datetimeFigureOut">
              <a:rPr lang="en-US" smtClean="0"/>
              <a:t>24/09/2013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95D17-16D8-DD47-ACFB-EC23F2C3FED5}"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92A56AFB-330E-9F47-86CC-AB02339E137F}" type="datetimeFigureOut">
              <a:rPr lang="en-US" smtClean="0"/>
              <a:t>24/09/2013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95D17-16D8-DD47-ACFB-EC23F2C3FED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GB"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GB"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92A56AFB-330E-9F47-86CC-AB02339E137F}" type="datetimeFigureOut">
              <a:rPr lang="en-US" smtClean="0"/>
              <a:t>24/09/2013</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62D95D17-16D8-DD47-ACFB-EC23F2C3FED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GB"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GB" smtClean="0"/>
              <a:t>Click to edit Master text styles</a:t>
            </a:r>
          </a:p>
        </p:txBody>
      </p:sp>
      <p:sp>
        <p:nvSpPr>
          <p:cNvPr id="4" name="Date Placeholder 3"/>
          <p:cNvSpPr>
            <a:spLocks noGrp="1"/>
          </p:cNvSpPr>
          <p:nvPr>
            <p:ph type="dt" sz="half" idx="10"/>
          </p:nvPr>
        </p:nvSpPr>
        <p:spPr/>
        <p:txBody>
          <a:bodyPr/>
          <a:lstStyle/>
          <a:p>
            <a:fld id="{92A56AFB-330E-9F47-86CC-AB02339E137F}" type="datetimeFigureOut">
              <a:rPr lang="en-US" smtClean="0"/>
              <a:t>24/09/2013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95D17-16D8-DD47-ACFB-EC23F2C3FED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GB"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GB"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2A56AFB-330E-9F47-86CC-AB02339E137F}" type="datetimeFigureOut">
              <a:rPr lang="en-US" smtClean="0"/>
              <a:t>24/09/2013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95D17-16D8-DD47-ACFB-EC23F2C3FED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GB"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GB"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2A56AFB-330E-9F47-86CC-AB02339E137F}" type="datetimeFigureOut">
              <a:rPr lang="en-US" smtClean="0"/>
              <a:t>24/09/2013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95D17-16D8-DD47-ACFB-EC23F2C3FED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92A56AFB-330E-9F47-86CC-AB02339E137F}" type="datetimeFigureOut">
              <a:rPr lang="en-US" smtClean="0"/>
              <a:t>24/09/2013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95D17-16D8-DD47-ACFB-EC23F2C3FE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92A56AFB-330E-9F47-86CC-AB02339E137F}" type="datetimeFigureOut">
              <a:rPr lang="en-US" smtClean="0"/>
              <a:t>24/09/2013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D95D17-16D8-DD47-ACFB-EC23F2C3FED5}"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92A56AFB-330E-9F47-86CC-AB02339E137F}" type="datetimeFigureOut">
              <a:rPr lang="en-US" smtClean="0"/>
              <a:t>24/09/2013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95D17-16D8-DD47-ACFB-EC23F2C3FED5}"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GB"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92A56AFB-330E-9F47-86CC-AB02339E137F}" type="datetimeFigureOut">
              <a:rPr lang="en-US" smtClean="0"/>
              <a:t>24/09/2013</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62D95D17-16D8-DD47-ACFB-EC23F2C3FED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 id="2147483902" r:id="rId13"/>
    <p:sldLayoutId id="2147483903" r:id="rId14"/>
    <p:sldLayoutId id="2147483904" r:id="rId15"/>
    <p:sldLayoutId id="2147483905" r:id="rId16"/>
    <p:sldLayoutId id="2147483906" r:id="rId17"/>
    <p:sldLayoutId id="2147483907" r:id="rId18"/>
    <p:sldLayoutId id="2147483908" r:id="rId19"/>
    <p:sldLayoutId id="2147483909"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sustainedtheatre.org.uk" TargetMode="External"/><Relationship Id="rId4" Type="http://schemas.openxmlformats.org/officeDocument/2006/relationships/hyperlink" Target="http://www.theguardian.com/stage/2013/sep/20/black-dance-history-british-routes" TargetMode="External"/><Relationship Id="rId5" Type="http://schemas.openxmlformats.org/officeDocument/2006/relationships/hyperlink" Target="http://www.independent.co.uk/arts-entertainment/music/features/young-gifted-and-black-ndash-and-ignored-2196311.html" TargetMode="External"/><Relationship Id="rId6" Type="http://schemas.openxmlformats.org/officeDocument/2006/relationships/hyperlink" Target="http://eyonart.blogspot.co.uk/2011/08/tate-britain-highlights-legacy-of-black.html" TargetMode="External"/><Relationship Id="rId7" Type="http://schemas.openxmlformats.org/officeDocument/2006/relationships/hyperlink" Target="http://www.theguardian.com/stage/2011/jan/03/world-festival-of-black-arts-kwei-armah" TargetMode="External"/><Relationship Id="rId8" Type="http://schemas.openxmlformats.org/officeDocument/2006/relationships/hyperlink" Target="http://www.bristol.gov.uk/organisationfinder?Task=orglist&amp;Subject=16" TargetMode="External"/><Relationship Id="rId9" Type="http://schemas.openxmlformats.org/officeDocument/2006/relationships/hyperlink" Target="http://www.theguardian.com/artanddesign/jonathanjonesblog/2013/aug/21/women-artists-critics-glass-ceiling" TargetMode="External"/><Relationship Id="rId10" Type="http://schemas.openxmlformats.org/officeDocument/2006/relationships/hyperlink" Target="http://www.theguardian.com/artanddesign/jonathanjonesblog/2013/sep/09/african-art-welcome-renaissance" TargetMode="External"/><Relationship Id="rId11" Type="http://schemas.openxmlformats.org/officeDocument/2006/relationships/hyperlink" Target="http://www.bristol-culture.com/2013/04/22/bristol-arts-and-culture-power-list/"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www.asianartsagency.co.uk/what-is-on/circle-of-sound" TargetMode="External"/><Relationship Id="rId4" Type="http://schemas.openxmlformats.org/officeDocument/2006/relationships/hyperlink" Target="http://www.asianartsagency.co.uk/what-is-on/bollywood-a-bhangra-extravaganza-with-the-bollywood-brass-band" TargetMode="External"/><Relationship Id="rId5" Type="http://schemas.openxmlformats.org/officeDocument/2006/relationships/hyperlink" Target="http://www.bristol.gov.uk/sites/default/files/documents/community_and_safety/equality_and_diversity/BlackHistory%202012.pdf" TargetMode="External"/><Relationship Id="rId6" Type="http://schemas.openxmlformats.org/officeDocument/2006/relationships/hyperlink" Target="http://www.blackhistorymonth.org.uk"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www.ujimaradio.com" TargetMode="External"/><Relationship Id="rId12" Type="http://schemas.openxmlformats.org/officeDocument/2006/relationships/hyperlink" Target="http://www.tnbfc.co.uk/tnb-bristol.php"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www.ethnicity.ac.uk/population/size.html" TargetMode="External"/><Relationship Id="rId4" Type="http://schemas.openxmlformats.org/officeDocument/2006/relationships/hyperlink" Target="http://www.bristol.gov.uk/sites/default/files/documents/council_and_democracy/statistics_and_census_information/Population%20of%20Bristol%20August%202013.pdf" TargetMode="External"/><Relationship Id="rId5" Type="http://schemas.openxmlformats.org/officeDocument/2006/relationships/hyperlink" Target="http://www.vaga.co.uk/index.php?option=com_content&amp;view=article&amp;id=860:creative-survival-in-hard-times-a-new-deal-of-the-mind-report-published&amp;catid=62:news&amp;Itemid=85" TargetMode="External"/><Relationship Id="rId6" Type="http://schemas.openxmlformats.org/officeDocument/2006/relationships/hyperlink" Target="http://www.theguardian.com/commentisfree/2011/mar/30/diversity-arts-cuts-minority-theatre" TargetMode="External"/><Relationship Id="rId7" Type="http://schemas.openxmlformats.org/officeDocument/2006/relationships/hyperlink" Target="http://www.artscouncil.org.uk/media/uploads/pdf/What_is_the_Creative_Case_for_Diversity.pdf" TargetMode="External"/><Relationship Id="rId8" Type="http://schemas.openxmlformats.org/officeDocument/2006/relationships/hyperlink" Target="http://www.irr.org.uk/research/statistics/poverty/" TargetMode="External"/><Relationship Id="rId9" Type="http://schemas.openxmlformats.org/officeDocument/2006/relationships/hyperlink" Target="http://www.voice4change-england.co.uk/content/sharing-knowledge-and-experiences-key-bme-arts-organisations" TargetMode="External"/><Relationship Id="rId10" Type="http://schemas.openxmlformats.org/officeDocument/2006/relationships/hyperlink" Target="http://afrikaeye.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accent4"/>
                </a:solidFill>
              </a:rPr>
              <a:t>Diversity in the arts &amp; creative industries</a:t>
            </a:r>
            <a:endParaRPr lang="en-US" dirty="0">
              <a:solidFill>
                <a:schemeClr val="accent4"/>
              </a:solidFill>
            </a:endParaRPr>
          </a:p>
        </p:txBody>
      </p:sp>
    </p:spTree>
    <p:extLst>
      <p:ext uri="{BB962C8B-B14F-4D97-AF65-F5344CB8AC3E}">
        <p14:creationId xmlns:p14="http://schemas.microsoft.com/office/powerpoint/2010/main" val="3597243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further </a:t>
            </a:r>
            <a:r>
              <a:rPr lang="en-US" dirty="0" smtClean="0"/>
              <a:t>reading around this topic…</a:t>
            </a:r>
            <a:endParaRPr lang="en-US" dirty="0"/>
          </a:p>
        </p:txBody>
      </p:sp>
      <p:sp>
        <p:nvSpPr>
          <p:cNvPr id="3" name="Content Placeholder 2"/>
          <p:cNvSpPr>
            <a:spLocks noGrp="1"/>
          </p:cNvSpPr>
          <p:nvPr>
            <p:ph idx="1"/>
          </p:nvPr>
        </p:nvSpPr>
        <p:spPr>
          <a:xfrm>
            <a:off x="914400" y="2019020"/>
            <a:ext cx="7313613" cy="4056062"/>
          </a:xfrm>
        </p:spPr>
        <p:txBody>
          <a:bodyPr>
            <a:normAutofit fontScale="25000" lnSpcReduction="20000"/>
          </a:bodyPr>
          <a:lstStyle/>
          <a:p>
            <a:pPr marL="0" indent="0">
              <a:buNone/>
            </a:pPr>
            <a:r>
              <a:rPr lang="en-US" sz="4800" dirty="0" smtClean="0">
                <a:hlinkClick r:id="rId3"/>
              </a:rPr>
              <a:t>http</a:t>
            </a:r>
            <a:r>
              <a:rPr lang="en-US" sz="4800" dirty="0">
                <a:hlinkClick r:id="rId3"/>
              </a:rPr>
              <a:t>://www.sustainedtheatre.org.uk</a:t>
            </a:r>
            <a:endParaRPr lang="en-US" sz="4800" dirty="0"/>
          </a:p>
          <a:p>
            <a:pPr marL="0" indent="0">
              <a:buNone/>
            </a:pPr>
            <a:r>
              <a:rPr lang="en-US" sz="4800" dirty="0">
                <a:hlinkClick r:id="rId4"/>
              </a:rPr>
              <a:t>http://www.theguardian.com/stage/2013/sep/20/black-dance-history-british-routes</a:t>
            </a:r>
            <a:endParaRPr lang="en-US" sz="4800" dirty="0"/>
          </a:p>
          <a:p>
            <a:pPr marL="0" indent="0">
              <a:buNone/>
            </a:pPr>
            <a:r>
              <a:rPr lang="en-US" sz="4800" dirty="0">
                <a:hlinkClick r:id="rId5"/>
              </a:rPr>
              <a:t>http://www.independent.co.uk/arts-entertainment/music/features/young-gifted-and-black-ndash-and-ignored-2196311.html</a:t>
            </a:r>
            <a:endParaRPr lang="en-US" sz="4800" dirty="0"/>
          </a:p>
          <a:p>
            <a:pPr marL="0" indent="0">
              <a:buNone/>
            </a:pPr>
            <a:r>
              <a:rPr lang="en-US" sz="4800" dirty="0">
                <a:hlinkClick r:id="rId6"/>
              </a:rPr>
              <a:t>http://eyonart.blogspot.co.uk/2011/08/tate-britain-highlights-legacy-of-black.html</a:t>
            </a:r>
            <a:endParaRPr lang="en-US" sz="4800" dirty="0"/>
          </a:p>
          <a:p>
            <a:pPr marL="0" indent="0">
              <a:buNone/>
            </a:pPr>
            <a:r>
              <a:rPr lang="en-US" sz="4800" dirty="0">
                <a:hlinkClick r:id="rId7"/>
              </a:rPr>
              <a:t>http://www.theguardian.com/stage/2011/jan/03/world-festival-of-black-arts-kwei-</a:t>
            </a:r>
            <a:r>
              <a:rPr lang="en-US" sz="4800" dirty="0" smtClean="0">
                <a:hlinkClick r:id="rId7"/>
              </a:rPr>
              <a:t>armah</a:t>
            </a:r>
            <a:endParaRPr lang="en-US" sz="4800" dirty="0" smtClean="0"/>
          </a:p>
          <a:p>
            <a:pPr marL="0" indent="0">
              <a:buNone/>
            </a:pPr>
            <a:r>
              <a:rPr lang="en-US" sz="4800" dirty="0">
                <a:hlinkClick r:id="rId8"/>
              </a:rPr>
              <a:t>http://www.bristol.gov.uk/organisationfinder?Task=orglist&amp;Subject=</a:t>
            </a:r>
            <a:r>
              <a:rPr lang="en-US" sz="4800" dirty="0" smtClean="0">
                <a:hlinkClick r:id="rId8"/>
              </a:rPr>
              <a:t>16</a:t>
            </a:r>
            <a:endParaRPr lang="en-US" sz="4800" dirty="0" smtClean="0"/>
          </a:p>
          <a:p>
            <a:pPr marL="0" indent="0">
              <a:buNone/>
            </a:pPr>
            <a:r>
              <a:rPr lang="en-US" sz="4900" u="sng" dirty="0">
                <a:hlinkClick r:id="rId9"/>
              </a:rPr>
              <a:t>http://www.theguardian.com/artanddesign/jonathanjonesblog/2013/aug/21/women-artists-critics-glass-</a:t>
            </a:r>
            <a:r>
              <a:rPr lang="en-US" sz="4900" u="sng" dirty="0" smtClean="0">
                <a:hlinkClick r:id="rId9"/>
              </a:rPr>
              <a:t>ceiling</a:t>
            </a:r>
            <a:endParaRPr lang="en-US" sz="4900" u="sng" dirty="0" smtClean="0"/>
          </a:p>
          <a:p>
            <a:pPr marL="0" indent="0">
              <a:buNone/>
            </a:pPr>
            <a:r>
              <a:rPr lang="en-US" sz="4900" u="sng" dirty="0">
                <a:hlinkClick r:id="rId10"/>
              </a:rPr>
              <a:t>http://www.theguardian.com/artanddesign/jonathanjonesblog/2013/sep/09/african-art-welcome-</a:t>
            </a:r>
            <a:r>
              <a:rPr lang="en-US" sz="4900" u="sng" dirty="0" smtClean="0">
                <a:hlinkClick r:id="rId10"/>
              </a:rPr>
              <a:t>renaissance</a:t>
            </a:r>
            <a:endParaRPr lang="en-US" sz="4900" u="sng" dirty="0" smtClean="0"/>
          </a:p>
          <a:p>
            <a:pPr marL="0" indent="0">
              <a:buNone/>
            </a:pPr>
            <a:r>
              <a:rPr lang="en-US" sz="4900" u="sng" dirty="0">
                <a:hlinkClick r:id="rId11"/>
              </a:rPr>
              <a:t>http://www.bristol-culture.com/2013/04/22/bristol-arts-and-culture-power-list</a:t>
            </a:r>
            <a:r>
              <a:rPr lang="en-US" sz="4900" u="sng" dirty="0" smtClean="0">
                <a:hlinkClick r:id="rId11"/>
              </a:rPr>
              <a:t>/</a:t>
            </a:r>
            <a:endParaRPr lang="en-US" sz="4900" u="sng" dirty="0" smtClean="0"/>
          </a:p>
          <a:p>
            <a:pPr marL="0" indent="0">
              <a:buNone/>
            </a:pPr>
            <a:endParaRPr lang="en-US" sz="4900" u="sng" dirty="0" smtClean="0"/>
          </a:p>
          <a:p>
            <a:pPr marL="0" indent="0">
              <a:buNone/>
            </a:pPr>
            <a:endParaRPr lang="en-US" sz="4800" dirty="0"/>
          </a:p>
          <a:p>
            <a:endParaRPr lang="en-US" dirty="0"/>
          </a:p>
        </p:txBody>
      </p:sp>
    </p:spTree>
    <p:extLst>
      <p:ext uri="{BB962C8B-B14F-4D97-AF65-F5344CB8AC3E}">
        <p14:creationId xmlns:p14="http://schemas.microsoft.com/office/powerpoint/2010/main" val="36386624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in the South West</a:t>
            </a:r>
            <a:endParaRPr lang="en-US" dirty="0"/>
          </a:p>
        </p:txBody>
      </p:sp>
      <p:sp>
        <p:nvSpPr>
          <p:cNvPr id="3" name="Content Placeholder 2"/>
          <p:cNvSpPr>
            <a:spLocks noGrp="1"/>
          </p:cNvSpPr>
          <p:nvPr>
            <p:ph idx="1"/>
          </p:nvPr>
        </p:nvSpPr>
        <p:spPr/>
        <p:txBody>
          <a:bodyPr>
            <a:normAutofit fontScale="55000" lnSpcReduction="20000"/>
          </a:bodyPr>
          <a:lstStyle/>
          <a:p>
            <a:r>
              <a:rPr lang="en-US" sz="2600" dirty="0" smtClean="0"/>
              <a:t>Dublin </a:t>
            </a:r>
            <a:r>
              <a:rPr lang="en-US" sz="2600" dirty="0"/>
              <a:t>2 Delhi toured this </a:t>
            </a:r>
            <a:r>
              <a:rPr lang="en-US" sz="2600" dirty="0" smtClean="0"/>
              <a:t>summer</a:t>
            </a:r>
          </a:p>
          <a:p>
            <a:r>
              <a:rPr lang="en-US" sz="2600" dirty="0" smtClean="0">
                <a:hlinkClick r:id="rId3"/>
              </a:rPr>
              <a:t>http</a:t>
            </a:r>
            <a:r>
              <a:rPr lang="en-US" sz="2600" dirty="0">
                <a:hlinkClick r:id="rId3"/>
              </a:rPr>
              <a:t>://www.asianartsagency.co.uk/what-is-on/circle-of-sound</a:t>
            </a:r>
            <a:endParaRPr lang="en-US" sz="2600" dirty="0"/>
          </a:p>
          <a:p>
            <a:r>
              <a:rPr lang="en-US" sz="2600" dirty="0">
                <a:hlinkClick r:id="rId4"/>
              </a:rPr>
              <a:t>http://www.asianartsagency.co.uk/what-is-on/bollywood-a-bhangra-extravaganza-with-the-bollywood-brass-</a:t>
            </a:r>
            <a:r>
              <a:rPr lang="en-US" sz="2600" dirty="0" smtClean="0">
                <a:hlinkClick r:id="rId4"/>
              </a:rPr>
              <a:t>band</a:t>
            </a:r>
            <a:endParaRPr lang="en-US" sz="2600" dirty="0" smtClean="0"/>
          </a:p>
          <a:p>
            <a:r>
              <a:rPr lang="en-US" sz="2600" dirty="0" smtClean="0"/>
              <a:t>Black History Month - </a:t>
            </a:r>
            <a:r>
              <a:rPr lang="en-US" sz="2600" dirty="0">
                <a:hlinkClick r:id="rId5"/>
              </a:rPr>
              <a:t>http://www.bristol.gov.uk/sites/default/files/documents/community_and_safety/equality_and_diversity/BlackHistory%202012.</a:t>
            </a:r>
            <a:r>
              <a:rPr lang="en-US" sz="2600" dirty="0" smtClean="0">
                <a:hlinkClick r:id="rId5"/>
              </a:rPr>
              <a:t>pdf</a:t>
            </a:r>
            <a:r>
              <a:rPr lang="en-US" sz="2600" dirty="0"/>
              <a:t> </a:t>
            </a:r>
            <a:r>
              <a:rPr lang="en-US" sz="2600" dirty="0" smtClean="0"/>
              <a:t>       			(</a:t>
            </a:r>
            <a:r>
              <a:rPr lang="en-US" sz="2600" dirty="0" smtClean="0">
                <a:hlinkClick r:id="rId6"/>
              </a:rPr>
              <a:t>http</a:t>
            </a:r>
            <a:r>
              <a:rPr lang="en-US" sz="2600" dirty="0">
                <a:hlinkClick r:id="rId6"/>
              </a:rPr>
              <a:t>://</a:t>
            </a:r>
            <a:r>
              <a:rPr lang="en-US" sz="2600" dirty="0" smtClean="0">
                <a:hlinkClick r:id="rId6"/>
              </a:rPr>
              <a:t>www.blackhistorymonth.org.uk</a:t>
            </a:r>
            <a:r>
              <a:rPr lang="en-US" sz="2600" dirty="0" smtClean="0"/>
              <a:t>)</a:t>
            </a:r>
          </a:p>
          <a:p>
            <a:r>
              <a:rPr lang="en-US" sz="2600" dirty="0" smtClean="0"/>
              <a:t>Watershed Black History Month: Charles Burnett in Conversation (Sun 6 Oct at 15:</a:t>
            </a:r>
            <a:r>
              <a:rPr lang="en-US" sz="2600" dirty="0" smtClean="0">
                <a:sym typeface="Wingdings"/>
              </a:rPr>
              <a:t>00) / </a:t>
            </a:r>
            <a:r>
              <a:rPr lang="en-US" sz="2600" dirty="0" smtClean="0"/>
              <a:t>I Am The Gorgon + Live Event (Thu 10 Oct at 20:30) with Bunny Lee Striker &amp; The Roots of Reggae Intro + Q&amp;A / The Fade + Intro + Q&amp;A (Sun 13 Oct at 18:00) and more…</a:t>
            </a:r>
          </a:p>
          <a:p>
            <a:r>
              <a:rPr lang="en-US" sz="2600" dirty="0" smtClean="0"/>
              <a:t>Watch Watershed’s website for details of the upcoming </a:t>
            </a:r>
            <a:r>
              <a:rPr lang="en-US" sz="2600" dirty="0" err="1" smtClean="0"/>
              <a:t>Afrika</a:t>
            </a:r>
            <a:r>
              <a:rPr lang="en-US" sz="2600" dirty="0" smtClean="0"/>
              <a:t> Eye Festival (Nov)</a:t>
            </a:r>
          </a:p>
          <a:p>
            <a:r>
              <a:rPr lang="en-US" sz="2600" dirty="0"/>
              <a:t>http://</a:t>
            </a:r>
            <a:r>
              <a:rPr lang="en-US" sz="2600" dirty="0" err="1"/>
              <a:t>www.ujimaradio.com</a:t>
            </a:r>
            <a:endParaRPr lang="en-US" sz="2600" dirty="0"/>
          </a:p>
          <a:p>
            <a:endParaRPr lang="en-US" sz="2000" dirty="0" smtClean="0"/>
          </a:p>
        </p:txBody>
      </p:sp>
    </p:spTree>
    <p:extLst>
      <p:ext uri="{BB962C8B-B14F-4D97-AF65-F5344CB8AC3E}">
        <p14:creationId xmlns:p14="http://schemas.microsoft.com/office/powerpoint/2010/main" val="27420148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889000"/>
            <a:ext cx="6908800" cy="5969000"/>
          </a:xfrm>
        </p:spPr>
        <p:txBody>
          <a:bodyPr>
            <a:normAutofit/>
          </a:bodyPr>
          <a:lstStyle/>
          <a:p>
            <a:pPr algn="just"/>
            <a:r>
              <a:rPr lang="en-US" sz="3800" dirty="0"/>
              <a:t>“</a:t>
            </a:r>
            <a:r>
              <a:rPr lang="en-US" sz="3800" i="1" dirty="0"/>
              <a:t>We live in one of the most diverse societies the world has ever seen, yet this is not reflected in the culture we produce, or in who is producing it</a:t>
            </a:r>
            <a:r>
              <a:rPr lang="en-US" sz="3800" i="1" dirty="0" smtClean="0"/>
              <a:t>.</a:t>
            </a:r>
            <a:r>
              <a:rPr lang="en-US" sz="3800" dirty="0" smtClean="0"/>
              <a:t>” </a:t>
            </a:r>
            <a:br>
              <a:rPr lang="en-US" sz="3800" dirty="0" smtClean="0"/>
            </a:br>
            <a:r>
              <a:rPr lang="en-US" sz="3800" dirty="0" smtClean="0"/>
              <a:t/>
            </a:r>
            <a:br>
              <a:rPr lang="en-US" sz="3800" dirty="0" smtClean="0"/>
            </a:br>
            <a:r>
              <a:rPr lang="en-US" sz="3000" dirty="0" smtClean="0"/>
              <a:t>Sir </a:t>
            </a:r>
            <a:r>
              <a:rPr lang="en-US" sz="3000" dirty="0"/>
              <a:t>Brian McMaster’s 2008 report to the Department of Culture, Media and Sport into excellence in the arts</a:t>
            </a:r>
            <a:r>
              <a:rPr lang="en-US" sz="3000" dirty="0" smtClean="0"/>
              <a:t> </a:t>
            </a:r>
            <a:r>
              <a:rPr lang="en-US" sz="3000" dirty="0"/>
              <a:t/>
            </a:r>
            <a:br>
              <a:rPr lang="en-US" sz="3000" dirty="0"/>
            </a:br>
            <a:endParaRPr lang="en-US" sz="3000" dirty="0"/>
          </a:p>
        </p:txBody>
      </p:sp>
    </p:spTree>
    <p:extLst>
      <p:ext uri="{BB962C8B-B14F-4D97-AF65-F5344CB8AC3E}">
        <p14:creationId xmlns:p14="http://schemas.microsoft.com/office/powerpoint/2010/main" val="5523041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situation</a:t>
            </a:r>
            <a:endParaRPr lang="en-US" dirty="0"/>
          </a:p>
        </p:txBody>
      </p:sp>
      <p:sp>
        <p:nvSpPr>
          <p:cNvPr id="3" name="Content Placeholder 2"/>
          <p:cNvSpPr>
            <a:spLocks noGrp="1"/>
          </p:cNvSpPr>
          <p:nvPr>
            <p:ph idx="1"/>
          </p:nvPr>
        </p:nvSpPr>
        <p:spPr/>
        <p:txBody>
          <a:bodyPr>
            <a:normAutofit/>
          </a:bodyPr>
          <a:lstStyle/>
          <a:p>
            <a:r>
              <a:rPr lang="en-US" sz="3400" dirty="0" smtClean="0"/>
              <a:t> In the arts, 95% of people are white (65% of these male).</a:t>
            </a:r>
          </a:p>
          <a:p>
            <a:r>
              <a:rPr lang="en-US" sz="3400" dirty="0"/>
              <a:t> </a:t>
            </a:r>
            <a:r>
              <a:rPr lang="en-US" sz="3400" dirty="0" smtClean="0"/>
              <a:t>As low as 4% of people are BME.</a:t>
            </a:r>
          </a:p>
          <a:p>
            <a:pPr marL="0" indent="0">
              <a:buNone/>
            </a:pPr>
            <a:endParaRPr lang="en-US" sz="2500" dirty="0" smtClean="0"/>
          </a:p>
          <a:p>
            <a:pPr marL="0" indent="0">
              <a:buNone/>
            </a:pPr>
            <a:endParaRPr lang="en-US" dirty="0" smtClean="0"/>
          </a:p>
          <a:p>
            <a:pPr marL="0" indent="0">
              <a:buNone/>
            </a:pPr>
            <a:r>
              <a:rPr lang="en-US" sz="1800" dirty="0" err="1" smtClean="0"/>
              <a:t>CCSkills</a:t>
            </a:r>
            <a:r>
              <a:rPr lang="en-US" sz="1800" dirty="0" smtClean="0"/>
              <a:t>: Skillset 2008 survey of Creative Media Workforce</a:t>
            </a:r>
            <a:endParaRPr lang="en-US" sz="1800" dirty="0"/>
          </a:p>
        </p:txBody>
      </p:sp>
    </p:spTree>
    <p:extLst>
      <p:ext uri="{BB962C8B-B14F-4D97-AF65-F5344CB8AC3E}">
        <p14:creationId xmlns:p14="http://schemas.microsoft.com/office/powerpoint/2010/main" val="23510816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a:xfrm>
            <a:off x="498474" y="1981200"/>
            <a:ext cx="8391526" cy="4144963"/>
          </a:xfrm>
        </p:spPr>
        <p:txBody>
          <a:bodyPr>
            <a:normAutofit fontScale="55000" lnSpcReduction="20000"/>
          </a:bodyPr>
          <a:lstStyle/>
          <a:p>
            <a:r>
              <a:rPr lang="en-US" sz="6200" dirty="0" smtClean="0"/>
              <a:t> Access to jobs</a:t>
            </a:r>
          </a:p>
          <a:p>
            <a:pPr marL="0" indent="0">
              <a:buNone/>
            </a:pPr>
            <a:r>
              <a:rPr lang="en-US" sz="5100" dirty="0" smtClean="0"/>
              <a:t>80% of jobs gained through closed networks of contacts.</a:t>
            </a:r>
          </a:p>
          <a:p>
            <a:pPr marL="0" indent="0">
              <a:buNone/>
            </a:pPr>
            <a:r>
              <a:rPr lang="en-US" sz="5100" dirty="0" smtClean="0"/>
              <a:t>Unpaid internships often sourced through these contacts.</a:t>
            </a:r>
          </a:p>
          <a:p>
            <a:pPr marL="0" indent="0">
              <a:buNone/>
            </a:pPr>
            <a:r>
              <a:rPr lang="en-US" sz="5100" dirty="0" smtClean="0"/>
              <a:t>Pathways into sector remain preserve of privileged.</a:t>
            </a:r>
          </a:p>
          <a:p>
            <a:pPr marL="0" indent="0">
              <a:buNone/>
            </a:pPr>
            <a:endParaRPr lang="en-US" sz="3400" dirty="0" smtClean="0"/>
          </a:p>
          <a:p>
            <a:pPr marL="0" indent="0">
              <a:buNone/>
            </a:pPr>
            <a:r>
              <a:rPr lang="en-US" sz="2200" dirty="0" smtClean="0"/>
              <a:t>Creative Survival in Hard Times, New Deal of the Mind, 2010</a:t>
            </a:r>
          </a:p>
          <a:p>
            <a:pPr marL="0" indent="0">
              <a:buNone/>
            </a:pPr>
            <a:r>
              <a:rPr lang="en-US" sz="2200" dirty="0" smtClean="0"/>
              <a:t>The Arts </a:t>
            </a:r>
            <a:r>
              <a:rPr lang="en-US" sz="2200" dirty="0" smtClean="0"/>
              <a:t>Group</a:t>
            </a:r>
          </a:p>
          <a:p>
            <a:pPr marL="0" indent="0">
              <a:buNone/>
            </a:pPr>
            <a:endParaRPr lang="en-US" sz="2200" dirty="0"/>
          </a:p>
          <a:p>
            <a:pPr marL="0" indent="0">
              <a:buNone/>
            </a:pPr>
            <a:endParaRPr lang="en-US" sz="3400" dirty="0" smtClean="0"/>
          </a:p>
          <a:p>
            <a:pPr marL="0" indent="0">
              <a:buNone/>
            </a:pPr>
            <a:endParaRPr lang="en-US" sz="3400" dirty="0" smtClean="0"/>
          </a:p>
          <a:p>
            <a:pPr marL="0" indent="0">
              <a:buNone/>
            </a:pPr>
            <a:endParaRPr lang="en-US" sz="3400" dirty="0"/>
          </a:p>
        </p:txBody>
      </p:sp>
    </p:spTree>
    <p:extLst>
      <p:ext uri="{BB962C8B-B14F-4D97-AF65-F5344CB8AC3E}">
        <p14:creationId xmlns:p14="http://schemas.microsoft.com/office/powerpoint/2010/main" val="37698903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on the sector	</a:t>
            </a:r>
            <a:endParaRPr lang="en-US" dirty="0"/>
          </a:p>
        </p:txBody>
      </p:sp>
      <p:sp>
        <p:nvSpPr>
          <p:cNvPr id="3" name="Content Placeholder 2"/>
          <p:cNvSpPr>
            <a:spLocks noGrp="1"/>
          </p:cNvSpPr>
          <p:nvPr>
            <p:ph idx="1"/>
          </p:nvPr>
        </p:nvSpPr>
        <p:spPr/>
        <p:txBody>
          <a:bodyPr>
            <a:normAutofit fontScale="92500" lnSpcReduction="10000"/>
          </a:bodyPr>
          <a:lstStyle/>
          <a:p>
            <a:r>
              <a:rPr lang="en-US" sz="3400" dirty="0" smtClean="0"/>
              <a:t> Inequality</a:t>
            </a:r>
          </a:p>
          <a:p>
            <a:r>
              <a:rPr lang="en-US" sz="3400" dirty="0"/>
              <a:t> What about talent</a:t>
            </a:r>
            <a:r>
              <a:rPr lang="en-US" sz="3400" dirty="0" smtClean="0"/>
              <a:t>? </a:t>
            </a:r>
          </a:p>
          <a:p>
            <a:r>
              <a:rPr lang="en-US" sz="3400" dirty="0" smtClean="0"/>
              <a:t> Less varied collaborations / diversity connected to creativity</a:t>
            </a:r>
          </a:p>
          <a:p>
            <a:r>
              <a:rPr lang="en-US" sz="3400" dirty="0" smtClean="0"/>
              <a:t> A national culture that is </a:t>
            </a:r>
            <a:r>
              <a:rPr lang="en-US" sz="3400" dirty="0"/>
              <a:t>not representative of </a:t>
            </a:r>
            <a:r>
              <a:rPr lang="en-US" sz="3400" dirty="0" smtClean="0"/>
              <a:t>society or able to fully develop</a:t>
            </a:r>
            <a:endParaRPr lang="en-US" sz="3400" dirty="0"/>
          </a:p>
          <a:p>
            <a:endParaRPr lang="en-US" sz="3400" dirty="0" smtClean="0"/>
          </a:p>
          <a:p>
            <a:endParaRPr lang="en-US" dirty="0"/>
          </a:p>
        </p:txBody>
      </p:sp>
    </p:spTree>
    <p:extLst>
      <p:ext uri="{BB962C8B-B14F-4D97-AF65-F5344CB8AC3E}">
        <p14:creationId xmlns:p14="http://schemas.microsoft.com/office/powerpoint/2010/main" val="29719488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be done?</a:t>
            </a:r>
            <a:endParaRPr lang="en-US" dirty="0"/>
          </a:p>
        </p:txBody>
      </p:sp>
      <p:sp>
        <p:nvSpPr>
          <p:cNvPr id="3" name="Content Placeholder 2"/>
          <p:cNvSpPr>
            <a:spLocks noGrp="1"/>
          </p:cNvSpPr>
          <p:nvPr>
            <p:ph idx="1"/>
          </p:nvPr>
        </p:nvSpPr>
        <p:spPr/>
        <p:txBody>
          <a:bodyPr>
            <a:normAutofit fontScale="92500" lnSpcReduction="20000"/>
          </a:bodyPr>
          <a:lstStyle/>
          <a:p>
            <a:r>
              <a:rPr lang="en-US" sz="3400" dirty="0" smtClean="0"/>
              <a:t> Positive experiences of sector</a:t>
            </a:r>
          </a:p>
          <a:p>
            <a:r>
              <a:rPr lang="en-US" sz="3400" dirty="0" smtClean="0"/>
              <a:t> Role models</a:t>
            </a:r>
          </a:p>
          <a:p>
            <a:r>
              <a:rPr lang="en-US" sz="3400" dirty="0" smtClean="0"/>
              <a:t> Training</a:t>
            </a:r>
            <a:r>
              <a:rPr lang="en-US" sz="3400" dirty="0"/>
              <a:t>/apprenticeships and supported internships where appropriate</a:t>
            </a:r>
          </a:p>
          <a:p>
            <a:r>
              <a:rPr lang="en-US" sz="3400" dirty="0"/>
              <a:t> Recruitment </a:t>
            </a:r>
            <a:endParaRPr lang="en-US" sz="3400" dirty="0" smtClean="0"/>
          </a:p>
          <a:p>
            <a:r>
              <a:rPr lang="en-US" sz="3400" dirty="0" smtClean="0"/>
              <a:t> Arts Council measures (collaboration and sharing of resources)</a:t>
            </a:r>
            <a:endParaRPr lang="en-US" sz="3400" dirty="0"/>
          </a:p>
        </p:txBody>
      </p:sp>
    </p:spTree>
    <p:extLst>
      <p:ext uri="{BB962C8B-B14F-4D97-AF65-F5344CB8AC3E}">
        <p14:creationId xmlns:p14="http://schemas.microsoft.com/office/powerpoint/2010/main" val="13823705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Whose doing it right in Bristol?</a:t>
            </a:r>
            <a:endParaRPr lang="en-US" dirty="0"/>
          </a:p>
        </p:txBody>
      </p:sp>
      <p:sp>
        <p:nvSpPr>
          <p:cNvPr id="3" name="Content Placeholder 2"/>
          <p:cNvSpPr>
            <a:spLocks noGrp="1"/>
          </p:cNvSpPr>
          <p:nvPr>
            <p:ph idx="1"/>
          </p:nvPr>
        </p:nvSpPr>
        <p:spPr/>
        <p:txBody>
          <a:bodyPr/>
          <a:lstStyle/>
          <a:p>
            <a:r>
              <a:rPr lang="en-US" sz="2400" dirty="0" err="1" smtClean="0"/>
              <a:t>Ujima</a:t>
            </a:r>
            <a:r>
              <a:rPr lang="en-US" sz="2400" dirty="0" smtClean="0"/>
              <a:t> Radio</a:t>
            </a:r>
          </a:p>
          <a:p>
            <a:r>
              <a:rPr lang="en-US" sz="2400" dirty="0" err="1" smtClean="0"/>
              <a:t>Afrika</a:t>
            </a:r>
            <a:r>
              <a:rPr lang="en-US" sz="2400" dirty="0" smtClean="0"/>
              <a:t> Eye</a:t>
            </a:r>
          </a:p>
          <a:p>
            <a:r>
              <a:rPr lang="en-US" sz="2400" dirty="0" smtClean="0"/>
              <a:t>Watershed</a:t>
            </a:r>
          </a:p>
          <a:p>
            <a:r>
              <a:rPr lang="en-US" sz="2400" dirty="0" smtClean="0"/>
              <a:t>Bristol City Council – Black History Month (national)</a:t>
            </a:r>
          </a:p>
          <a:p>
            <a:r>
              <a:rPr lang="en-US" sz="2400" dirty="0" smtClean="0"/>
              <a:t>The </a:t>
            </a:r>
            <a:r>
              <a:rPr lang="en-US" sz="2400" dirty="0"/>
              <a:t>Yardstick </a:t>
            </a:r>
            <a:r>
              <a:rPr lang="en-US" sz="2400" dirty="0" err="1" smtClean="0"/>
              <a:t>programme</a:t>
            </a:r>
            <a:r>
              <a:rPr lang="en-US" sz="2400" dirty="0" smtClean="0"/>
              <a:t> (national)</a:t>
            </a:r>
          </a:p>
          <a:p>
            <a:endParaRPr lang="en-US" sz="2400" dirty="0" smtClean="0"/>
          </a:p>
          <a:p>
            <a:pPr marL="0" indent="0">
              <a:buNone/>
            </a:pPr>
            <a:endParaRPr lang="en-US" dirty="0" smtClean="0"/>
          </a:p>
        </p:txBody>
      </p:sp>
    </p:spTree>
    <p:extLst>
      <p:ext uri="{BB962C8B-B14F-4D97-AF65-F5344CB8AC3E}">
        <p14:creationId xmlns:p14="http://schemas.microsoft.com/office/powerpoint/2010/main" val="327066990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2400" dirty="0" smtClean="0"/>
              <a:t>Make a move towards greater equality</a:t>
            </a:r>
          </a:p>
          <a:p>
            <a:r>
              <a:rPr lang="en-US" sz="2400" dirty="0" smtClean="0"/>
              <a:t>Work to remove barriers in the arts world</a:t>
            </a:r>
          </a:p>
          <a:p>
            <a:r>
              <a:rPr lang="en-US" sz="2400" dirty="0" smtClean="0"/>
              <a:t>Diversity needs to be made central to the debate on </a:t>
            </a:r>
            <a:r>
              <a:rPr lang="en-US" sz="2400" dirty="0" smtClean="0"/>
              <a:t>culture to change the situation</a:t>
            </a:r>
            <a:endParaRPr lang="en-US" sz="2400" dirty="0" smtClean="0"/>
          </a:p>
          <a:p>
            <a:r>
              <a:rPr lang="en-US" sz="2400" dirty="0" smtClean="0"/>
              <a:t>Make our </a:t>
            </a:r>
            <a:r>
              <a:rPr lang="en-US" sz="2400" dirty="0" smtClean="0"/>
              <a:t>creative industries the </a:t>
            </a:r>
            <a:r>
              <a:rPr lang="en-US" sz="2400" dirty="0" smtClean="0"/>
              <a:t>best it can </a:t>
            </a:r>
            <a:r>
              <a:rPr lang="en-US" sz="2400" dirty="0" smtClean="0"/>
              <a:t>be</a:t>
            </a:r>
          </a:p>
          <a:p>
            <a:pPr marL="0" indent="0">
              <a:buNone/>
            </a:pPr>
            <a:endParaRPr lang="en-US" dirty="0"/>
          </a:p>
        </p:txBody>
      </p:sp>
    </p:spTree>
    <p:extLst>
      <p:ext uri="{BB962C8B-B14F-4D97-AF65-F5344CB8AC3E}">
        <p14:creationId xmlns:p14="http://schemas.microsoft.com/office/powerpoint/2010/main" val="22815951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idx="1"/>
          </p:nvPr>
        </p:nvSpPr>
        <p:spPr>
          <a:xfrm>
            <a:off x="498474" y="1652494"/>
            <a:ext cx="8391526" cy="4144963"/>
          </a:xfrm>
        </p:spPr>
        <p:txBody>
          <a:bodyPr>
            <a:normAutofit fontScale="25000" lnSpcReduction="20000"/>
          </a:bodyPr>
          <a:lstStyle/>
          <a:p>
            <a:r>
              <a:rPr lang="en-US" sz="8000" dirty="0" smtClean="0"/>
              <a:t> Sources:</a:t>
            </a:r>
          </a:p>
          <a:p>
            <a:pPr marL="0" indent="0">
              <a:lnSpc>
                <a:spcPct val="80000"/>
              </a:lnSpc>
              <a:buNone/>
            </a:pPr>
            <a:r>
              <a:rPr lang="en-US" sz="4400" dirty="0"/>
              <a:t>Sir Brian McMaster’s 2008 report to the Department of Culture, Media and Sport into excellence in the </a:t>
            </a:r>
            <a:r>
              <a:rPr lang="en-US" sz="4400" dirty="0" smtClean="0"/>
              <a:t>arts</a:t>
            </a:r>
            <a:endParaRPr lang="en-US" sz="4400" dirty="0"/>
          </a:p>
          <a:p>
            <a:pPr marL="0" indent="0">
              <a:lnSpc>
                <a:spcPct val="80000"/>
              </a:lnSpc>
              <a:buNone/>
            </a:pPr>
            <a:r>
              <a:rPr lang="en-US" sz="4400" dirty="0"/>
              <a:t>Creative Survival in Hard Times, New Deal of the Mind, 2010</a:t>
            </a:r>
          </a:p>
          <a:p>
            <a:pPr marL="0" indent="0">
              <a:lnSpc>
                <a:spcPct val="80000"/>
              </a:lnSpc>
              <a:buNone/>
            </a:pPr>
            <a:r>
              <a:rPr lang="en-US" sz="4400" dirty="0" err="1"/>
              <a:t>CCSkills</a:t>
            </a:r>
            <a:r>
              <a:rPr lang="en-US" sz="4400" dirty="0"/>
              <a:t>: Skillset 2008 survey of Creative Media </a:t>
            </a:r>
            <a:r>
              <a:rPr lang="en-US" sz="4400" dirty="0" smtClean="0"/>
              <a:t>Workforce</a:t>
            </a:r>
          </a:p>
          <a:p>
            <a:pPr marL="0" indent="0">
              <a:lnSpc>
                <a:spcPct val="80000"/>
              </a:lnSpc>
              <a:buNone/>
            </a:pPr>
            <a:r>
              <a:rPr lang="en-US" sz="4400" u="sng" dirty="0">
                <a:hlinkClick r:id="rId3"/>
              </a:rPr>
              <a:t>http://www.ethnicity.ac.uk/population/size.html</a:t>
            </a:r>
            <a:endParaRPr lang="en-US" sz="4400" u="sng" dirty="0"/>
          </a:p>
          <a:p>
            <a:pPr marL="0" indent="0">
              <a:lnSpc>
                <a:spcPct val="80000"/>
              </a:lnSpc>
              <a:buNone/>
            </a:pPr>
            <a:r>
              <a:rPr lang="en-US" sz="4400" u="sng" dirty="0">
                <a:hlinkClick r:id="rId4"/>
              </a:rPr>
              <a:t>http://www.bristol.gov.uk/sites/default/files/documents/council_and_democracy/statistics_and_census_information/Population%20of%20Bristol%20August%202013.</a:t>
            </a:r>
            <a:r>
              <a:rPr lang="en-US" sz="4400" u="sng" dirty="0" smtClean="0">
                <a:hlinkClick r:id="rId4"/>
              </a:rPr>
              <a:t>pdf</a:t>
            </a:r>
            <a:endParaRPr lang="en-US" sz="4400" u="sng" dirty="0" smtClean="0"/>
          </a:p>
          <a:p>
            <a:pPr marL="0" indent="0">
              <a:lnSpc>
                <a:spcPct val="80000"/>
              </a:lnSpc>
              <a:buNone/>
            </a:pPr>
            <a:r>
              <a:rPr lang="en-US" sz="4400" dirty="0">
                <a:hlinkClick r:id="rId5"/>
              </a:rPr>
              <a:t>http://www.vaga.co.uk/index.php?option=com_content&amp;view=article&amp;id=860:creative-survival-in-hard-times-a-new-deal-of-the-mind-report-published&amp;catid=62:news&amp;Itemid=</a:t>
            </a:r>
            <a:r>
              <a:rPr lang="en-US" sz="4400" dirty="0" smtClean="0">
                <a:hlinkClick r:id="rId5"/>
              </a:rPr>
              <a:t>85</a:t>
            </a:r>
            <a:endParaRPr lang="en-US" sz="4400" dirty="0" smtClean="0"/>
          </a:p>
          <a:p>
            <a:pPr marL="0" indent="0">
              <a:lnSpc>
                <a:spcPct val="80000"/>
              </a:lnSpc>
              <a:buNone/>
            </a:pPr>
            <a:r>
              <a:rPr lang="en-US" sz="4400" dirty="0">
                <a:hlinkClick r:id="rId6"/>
              </a:rPr>
              <a:t>http://www.theguardian.com/commentisfree/2011/mar/30/diversity-arts-cuts-minority-</a:t>
            </a:r>
            <a:r>
              <a:rPr lang="en-US" sz="4400" dirty="0" smtClean="0">
                <a:hlinkClick r:id="rId6"/>
              </a:rPr>
              <a:t>theatre</a:t>
            </a:r>
            <a:endParaRPr lang="en-US" sz="4400" dirty="0" smtClean="0"/>
          </a:p>
          <a:p>
            <a:pPr marL="0" indent="0">
              <a:lnSpc>
                <a:spcPct val="80000"/>
              </a:lnSpc>
              <a:buNone/>
            </a:pPr>
            <a:r>
              <a:rPr lang="en-US" sz="4400" dirty="0" smtClean="0">
                <a:hlinkClick r:id="rId7"/>
              </a:rPr>
              <a:t>http</a:t>
            </a:r>
            <a:r>
              <a:rPr lang="en-US" sz="4400" dirty="0">
                <a:hlinkClick r:id="rId7"/>
              </a:rPr>
              <a:t>://www.artscouncil.org.uk/media/uploads/pdf/</a:t>
            </a:r>
            <a:r>
              <a:rPr lang="en-US" sz="4400" dirty="0" smtClean="0">
                <a:hlinkClick r:id="rId7"/>
              </a:rPr>
              <a:t>What_is_the_Creative_Case_for_Diversity.pdf</a:t>
            </a:r>
            <a:endParaRPr lang="en-US" sz="4400" dirty="0" smtClean="0"/>
          </a:p>
          <a:p>
            <a:pPr marL="0" indent="0">
              <a:lnSpc>
                <a:spcPct val="80000"/>
              </a:lnSpc>
              <a:buNone/>
            </a:pPr>
            <a:r>
              <a:rPr lang="en-US" sz="4400" dirty="0">
                <a:hlinkClick r:id="rId8"/>
              </a:rPr>
              <a:t>http://www.irr.org.uk/research/statistics/poverty</a:t>
            </a:r>
            <a:r>
              <a:rPr lang="en-US" sz="4400" dirty="0" smtClean="0">
                <a:hlinkClick r:id="rId8"/>
              </a:rPr>
              <a:t>/</a:t>
            </a:r>
            <a:endParaRPr lang="en-US" sz="4400" dirty="0" smtClean="0"/>
          </a:p>
          <a:p>
            <a:pPr marL="0" indent="0">
              <a:lnSpc>
                <a:spcPct val="80000"/>
              </a:lnSpc>
              <a:buNone/>
            </a:pPr>
            <a:r>
              <a:rPr lang="en-US" sz="4400" dirty="0">
                <a:hlinkClick r:id="rId9"/>
              </a:rPr>
              <a:t>http://www.voice4change-england.co.uk/content/sharing-knowledge-and-experiences-key-bme-arts-</a:t>
            </a:r>
            <a:r>
              <a:rPr lang="en-US" sz="4400" dirty="0" smtClean="0">
                <a:hlinkClick r:id="rId9"/>
              </a:rPr>
              <a:t>organisations</a:t>
            </a:r>
            <a:endParaRPr lang="en-US" sz="4400" dirty="0" smtClean="0"/>
          </a:p>
          <a:p>
            <a:pPr marL="0" indent="0">
              <a:lnSpc>
                <a:spcPct val="80000"/>
              </a:lnSpc>
              <a:buNone/>
            </a:pPr>
            <a:r>
              <a:rPr lang="en-US" sz="4400" dirty="0">
                <a:hlinkClick r:id="rId10"/>
              </a:rPr>
              <a:t>http://</a:t>
            </a:r>
            <a:r>
              <a:rPr lang="en-US" sz="4400" dirty="0" smtClean="0">
                <a:hlinkClick r:id="rId10"/>
              </a:rPr>
              <a:t>afrikaeye.org.uk</a:t>
            </a:r>
            <a:r>
              <a:rPr lang="en-US" sz="4400" dirty="0"/>
              <a:t> and </a:t>
            </a:r>
            <a:r>
              <a:rPr lang="en-US" sz="4400" dirty="0">
                <a:hlinkClick r:id="rId11"/>
              </a:rPr>
              <a:t>http://</a:t>
            </a:r>
            <a:r>
              <a:rPr lang="en-US" sz="4400" dirty="0" smtClean="0">
                <a:hlinkClick r:id="rId11"/>
              </a:rPr>
              <a:t>www.ujimaradio.com</a:t>
            </a:r>
            <a:r>
              <a:rPr lang="en-US" sz="4400" dirty="0"/>
              <a:t> and </a:t>
            </a:r>
            <a:r>
              <a:rPr lang="en-US" sz="4400" dirty="0">
                <a:hlinkClick r:id="rId12"/>
              </a:rPr>
              <a:t>http://www.tnbfc.co.uk/tnb-</a:t>
            </a:r>
            <a:r>
              <a:rPr lang="en-US" sz="4400" dirty="0" smtClean="0">
                <a:hlinkClick r:id="rId12"/>
              </a:rPr>
              <a:t>bristol.php</a:t>
            </a:r>
            <a:endParaRPr lang="en-US" sz="4400" dirty="0" smtClean="0"/>
          </a:p>
          <a:p>
            <a:pPr marL="0" indent="0">
              <a:lnSpc>
                <a:spcPct val="80000"/>
              </a:lnSpc>
              <a:buNone/>
            </a:pPr>
            <a:endParaRPr lang="en-US" sz="4400" dirty="0"/>
          </a:p>
          <a:p>
            <a:pPr marL="0" indent="0">
              <a:lnSpc>
                <a:spcPct val="80000"/>
              </a:lnSpc>
              <a:buNone/>
            </a:pPr>
            <a:endParaRPr lang="en-US" sz="4800" dirty="0"/>
          </a:p>
          <a:p>
            <a:pPr marL="0" indent="0">
              <a:buNone/>
            </a:pPr>
            <a:endParaRPr lang="en-US" sz="4800" dirty="0" smtClean="0"/>
          </a:p>
          <a:p>
            <a:pPr marL="0" indent="0">
              <a:buNone/>
            </a:pPr>
            <a:endParaRPr lang="en-US" sz="6000" dirty="0" smtClean="0"/>
          </a:p>
          <a:p>
            <a:pPr marL="0" indent="0">
              <a:buNone/>
            </a:pPr>
            <a:endParaRPr lang="en-US" sz="6000" dirty="0" smtClean="0"/>
          </a:p>
          <a:p>
            <a:pPr marL="0" indent="0">
              <a:buNone/>
            </a:pPr>
            <a:endParaRPr lang="en-US" sz="6000" dirty="0"/>
          </a:p>
          <a:p>
            <a:pPr marL="0" indent="0">
              <a:buNone/>
            </a:pPr>
            <a:endParaRPr lang="en-US" sz="6000" dirty="0" smtClean="0"/>
          </a:p>
          <a:p>
            <a:pPr marL="0" indent="0">
              <a:buNone/>
            </a:pPr>
            <a:endParaRPr lang="en-US" sz="6000" dirty="0" smtClean="0"/>
          </a:p>
          <a:p>
            <a:endParaRPr lang="en-US" sz="6000" dirty="0" smtClean="0"/>
          </a:p>
        </p:txBody>
      </p:sp>
    </p:spTree>
    <p:extLst>
      <p:ext uri="{BB962C8B-B14F-4D97-AF65-F5344CB8AC3E}">
        <p14:creationId xmlns:p14="http://schemas.microsoft.com/office/powerpoint/2010/main" val="349502443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1211</TotalTime>
  <Words>1766</Words>
  <Application>Microsoft Macintosh PowerPoint</Application>
  <PresentationFormat>On-screen Show (4:3)</PresentationFormat>
  <Paragraphs>143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Inkwell</vt:lpstr>
      <vt:lpstr>Diversity in the arts &amp; creative industries</vt:lpstr>
      <vt:lpstr>“We live in one of the most diverse societies the world has ever seen, yet this is not reflected in the culture we produce, or in who is producing it.”   Sir Brian McMaster’s 2008 report to the Department of Culture, Media and Sport into excellence in the arts  </vt:lpstr>
      <vt:lpstr>Current situation</vt:lpstr>
      <vt:lpstr>Why?</vt:lpstr>
      <vt:lpstr>Impacts on the sector </vt:lpstr>
      <vt:lpstr>What can be done?</vt:lpstr>
      <vt:lpstr>Whose doing it right in Bristol?</vt:lpstr>
      <vt:lpstr>Conclusion</vt:lpstr>
      <vt:lpstr>Additional information</vt:lpstr>
      <vt:lpstr>Some further reading around this topic…</vt:lpstr>
      <vt:lpstr>Events in the South West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in the arts</dc:title>
  <dc:creator>Roseanna Dias</dc:creator>
  <cp:lastModifiedBy>Comms Assistant</cp:lastModifiedBy>
  <cp:revision>232</cp:revision>
  <cp:lastPrinted>2013-09-24T16:38:26Z</cp:lastPrinted>
  <dcterms:created xsi:type="dcterms:W3CDTF">2013-09-21T15:59:37Z</dcterms:created>
  <dcterms:modified xsi:type="dcterms:W3CDTF">2013-09-24T16:42:18Z</dcterms:modified>
</cp:coreProperties>
</file>